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00" r:id="rId3"/>
    <p:sldId id="258" r:id="rId4"/>
    <p:sldId id="290" r:id="rId5"/>
    <p:sldId id="301" r:id="rId6"/>
    <p:sldId id="302" r:id="rId7"/>
    <p:sldId id="303" r:id="rId8"/>
    <p:sldId id="304" r:id="rId9"/>
    <p:sldId id="305" r:id="rId10"/>
    <p:sldId id="294" r:id="rId11"/>
    <p:sldId id="306" r:id="rId12"/>
    <p:sldId id="299" r:id="rId13"/>
    <p:sldId id="274"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DB09C-FB49-449A-A995-287A17940055}" type="datetimeFigureOut">
              <a:rPr lang="en-US" smtClean="0"/>
              <a:pPr/>
              <a:t>12/19/2016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7930F1-4CD0-46DA-B822-8A99DA6B0A45}"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it-IT" sz="3600" b="1" dirty="0" smtClean="0">
                <a:solidFill>
                  <a:schemeClr val="accent6">
                    <a:lumMod val="75000"/>
                  </a:schemeClr>
                </a:solidFill>
                <a:latin typeface="Georgia" pitchFamily="18" charset="0"/>
                <a:ea typeface="+mj-ea"/>
                <a:cs typeface="+mj-cs"/>
              </a:rPr>
              <a:t>7. Create </a:t>
            </a:r>
            <a:r>
              <a:rPr lang="it-IT" sz="3600" b="1" dirty="0" smtClean="0">
                <a:solidFill>
                  <a:schemeClr val="accent6">
                    <a:lumMod val="75000"/>
                  </a:schemeClr>
                </a:solidFill>
                <a:latin typeface="Georgia" pitchFamily="18" charset="0"/>
                <a:ea typeface="+mj-ea"/>
                <a:cs typeface="+mj-cs"/>
              </a:rPr>
              <a:t>a mobile survey</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Create </a:t>
            </a:r>
            <a:r>
              <a:rPr lang="en-IN" sz="2800" b="1" dirty="0" smtClean="0">
                <a:solidFill>
                  <a:schemeClr val="accent5">
                    <a:lumMod val="75000"/>
                  </a:schemeClr>
                </a:solidFill>
                <a:ea typeface="Verdana" pitchFamily="34" charset="0"/>
                <a:cs typeface="Verdana" pitchFamily="34" charset="0"/>
              </a:rPr>
              <a:t>a poll that the audience can respond to via their devices. It’s a great way to generate leads through your mobile in a B2B environment and to engage prospects with your brand.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8. Start </a:t>
            </a:r>
            <a:r>
              <a:rPr lang="en-IN" sz="3600" b="1" dirty="0" smtClean="0">
                <a:solidFill>
                  <a:schemeClr val="accent6">
                    <a:lumMod val="75000"/>
                  </a:schemeClr>
                </a:solidFill>
                <a:latin typeface="Georgia" pitchFamily="18" charset="0"/>
                <a:ea typeface="+mj-ea"/>
                <a:cs typeface="+mj-cs"/>
              </a:rPr>
              <a:t>a simple SMS campaign</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Since most mobile phones support SMS, you can use this feature to send text message campaigns and increase your mobile-led generation rate.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lvl="0">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Mobile phones are great tools </a:t>
            </a:r>
            <a:endParaRPr lang="en-IN" sz="3600" b="1" dirty="0" smtClean="0">
              <a:solidFill>
                <a:schemeClr val="accent6">
                  <a:lumMod val="75000"/>
                </a:schemeClr>
              </a:solidFill>
              <a:latin typeface="Georgia" pitchFamily="18" charset="0"/>
              <a:ea typeface="Verdana" pitchFamily="34" charset="0"/>
              <a:cs typeface="Verdana" pitchFamily="34" charset="0"/>
            </a:endParaRPr>
          </a:p>
          <a:p>
            <a:pPr lvl="0">
              <a:spcBef>
                <a:spcPct val="20000"/>
              </a:spcBef>
            </a:pPr>
            <a:r>
              <a:rPr lang="en-IN" sz="2800" b="1" dirty="0" smtClean="0">
                <a:solidFill>
                  <a:schemeClr val="accent5">
                    <a:lumMod val="75000"/>
                  </a:schemeClr>
                </a:solidFill>
                <a:ea typeface="Verdana" pitchFamily="34" charset="0"/>
                <a:cs typeface="Verdana" pitchFamily="34" charset="0"/>
              </a:rPr>
              <a:t>to </a:t>
            </a:r>
            <a:r>
              <a:rPr lang="en-IN" sz="2800" b="1" dirty="0" smtClean="0">
                <a:solidFill>
                  <a:schemeClr val="accent5">
                    <a:lumMod val="75000"/>
                  </a:schemeClr>
                </a:solidFill>
                <a:ea typeface="Verdana" pitchFamily="34" charset="0"/>
                <a:cs typeface="Verdana" pitchFamily="34" charset="0"/>
              </a:rPr>
              <a:t>generate quick leads. They help you connect to more people, and their mobility aids your business growth.</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#5</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Generating Leads through Mobile Marketing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70000" lnSpcReduction="20000"/>
          </a:bodyPr>
          <a:lstStyle/>
          <a:p>
            <a:pPr>
              <a:lnSpc>
                <a:spcPct val="150000"/>
              </a:lnSpc>
              <a:buNone/>
            </a:pPr>
            <a:r>
              <a:rPr lang="en-IN" sz="5100" b="1" dirty="0" smtClean="0">
                <a:solidFill>
                  <a:schemeClr val="accent6">
                    <a:lumMod val="75000"/>
                  </a:schemeClr>
                </a:solidFill>
                <a:latin typeface="Georgia" pitchFamily="18" charset="0"/>
              </a:rPr>
              <a:t>As a company representative, </a:t>
            </a:r>
            <a:endParaRPr lang="en-IN" sz="5100" b="1" dirty="0" smtClean="0">
              <a:solidFill>
                <a:schemeClr val="accent6">
                  <a:lumMod val="75000"/>
                </a:schemeClr>
              </a:solidFill>
              <a:latin typeface="Georgia" pitchFamily="18" charset="0"/>
            </a:endParaRPr>
          </a:p>
          <a:p>
            <a:pPr>
              <a:lnSpc>
                <a:spcPct val="150000"/>
              </a:lnSpc>
              <a:buNone/>
            </a:pPr>
            <a:r>
              <a:rPr lang="en-IN" sz="3900" b="1" dirty="0" smtClean="0">
                <a:solidFill>
                  <a:schemeClr val="accent5">
                    <a:lumMod val="75000"/>
                  </a:schemeClr>
                </a:solidFill>
              </a:rPr>
              <a:t>you </a:t>
            </a:r>
            <a:r>
              <a:rPr lang="en-IN" sz="3900" b="1" dirty="0" smtClean="0">
                <a:solidFill>
                  <a:schemeClr val="accent5">
                    <a:lumMod val="75000"/>
                  </a:schemeClr>
                </a:solidFill>
              </a:rPr>
              <a:t>are already aware of how leveraging your presence online is important, but here are some strategies to help you generate leads through mobile marketing.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1. Simple </a:t>
            </a:r>
            <a:r>
              <a:rPr lang="en-IN" sz="3600" b="1" dirty="0" smtClean="0">
                <a:solidFill>
                  <a:schemeClr val="accent6">
                    <a:lumMod val="75000"/>
                  </a:schemeClr>
                </a:solidFill>
                <a:latin typeface="Georgia" pitchFamily="18" charset="0"/>
                <a:ea typeface="+mj-ea"/>
                <a:cs typeface="+mj-cs"/>
              </a:rPr>
              <a:t>Call-to-Actions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Make </a:t>
            </a:r>
            <a:r>
              <a:rPr lang="en-IN" sz="2800" b="1" dirty="0" smtClean="0">
                <a:solidFill>
                  <a:schemeClr val="accent5">
                    <a:lumMod val="75000"/>
                  </a:schemeClr>
                </a:solidFill>
                <a:ea typeface="Verdana" pitchFamily="34" charset="0"/>
                <a:cs typeface="Verdana" pitchFamily="34" charset="0"/>
              </a:rPr>
              <a:t>sure CTA button </a:t>
            </a:r>
            <a:r>
              <a:rPr lang="en-IN" sz="2800" b="1" dirty="0" smtClean="0">
                <a:solidFill>
                  <a:schemeClr val="accent5">
                    <a:lumMod val="75000"/>
                  </a:schemeClr>
                </a:solidFill>
                <a:ea typeface="Verdana" pitchFamily="34" charset="0"/>
                <a:cs typeface="Verdana" pitchFamily="34" charset="0"/>
              </a:rPr>
              <a:t>is </a:t>
            </a:r>
            <a:r>
              <a:rPr lang="en-IN" sz="2800" b="1" dirty="0" smtClean="0">
                <a:solidFill>
                  <a:schemeClr val="accent5">
                    <a:lumMod val="75000"/>
                  </a:schemeClr>
                </a:solidFill>
                <a:ea typeface="Verdana" pitchFamily="34" charset="0"/>
                <a:cs typeface="Verdana" pitchFamily="34" charset="0"/>
              </a:rPr>
              <a:t>large enough for users to tap on, and make sure the text on the button is not too long, as otherwise, the users might have difficulties reading it.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lnSpcReduction="20000"/>
          </a:bodyPr>
          <a:lstStyle/>
          <a:p>
            <a:pPr lvl="0">
              <a:spcBef>
                <a:spcPct val="0"/>
              </a:spcBef>
            </a:pPr>
            <a:r>
              <a:rPr lang="en-IN" sz="3600" b="1" dirty="0" smtClean="0">
                <a:solidFill>
                  <a:schemeClr val="accent6">
                    <a:lumMod val="75000"/>
                  </a:schemeClr>
                </a:solidFill>
                <a:latin typeface="Georgia" pitchFamily="18" charset="0"/>
                <a:ea typeface="+mj-ea"/>
                <a:cs typeface="+mj-cs"/>
              </a:rPr>
              <a:t>2. Optimized </a:t>
            </a:r>
            <a:r>
              <a:rPr lang="en-IN" sz="3600" b="1" dirty="0" smtClean="0">
                <a:solidFill>
                  <a:schemeClr val="accent6">
                    <a:lumMod val="75000"/>
                  </a:schemeClr>
                </a:solidFill>
                <a:latin typeface="Georgia" pitchFamily="18" charset="0"/>
                <a:ea typeface="+mj-ea"/>
                <a:cs typeface="+mj-cs"/>
              </a:rPr>
              <a:t>content for mobile devices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Make sure the page is not heavily populated with content, banners, and other possible distractions, as users will prefer simpler design. </a:t>
            </a:r>
            <a:endParaRPr lang="en-IN" sz="2800" b="1" dirty="0" smtClean="0">
              <a:solidFill>
                <a:schemeClr val="accent5">
                  <a:lumMod val="75000"/>
                </a:schemeClr>
              </a:solidFill>
              <a:ea typeface="Verdana" pitchFamily="34" charset="0"/>
              <a:cs typeface="Verdana" pitchFamily="34" charset="0"/>
            </a:endParaRPr>
          </a:p>
          <a:p>
            <a:pPr lvl="0">
              <a:spcBef>
                <a:spcPct val="20000"/>
              </a:spcBef>
            </a:pPr>
            <a:r>
              <a:rPr lang="en-IN" sz="2800" b="1" dirty="0" smtClean="0">
                <a:solidFill>
                  <a:schemeClr val="accent5">
                    <a:lumMod val="75000"/>
                  </a:schemeClr>
                </a:solidFill>
                <a:ea typeface="Verdana" pitchFamily="34" charset="0"/>
                <a:cs typeface="Verdana" pitchFamily="34" charset="0"/>
              </a:rPr>
              <a:t>Use </a:t>
            </a:r>
            <a:r>
              <a:rPr lang="en-IN" sz="2800" b="1" dirty="0" smtClean="0">
                <a:solidFill>
                  <a:schemeClr val="accent5">
                    <a:lumMod val="75000"/>
                  </a:schemeClr>
                </a:solidFill>
                <a:ea typeface="Verdana" pitchFamily="34" charset="0"/>
                <a:cs typeface="Verdana" pitchFamily="34" charset="0"/>
              </a:rPr>
              <a:t>headings, highlight the key points of the text and make sure your content is easy to digest.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3. Clickable </a:t>
            </a:r>
            <a:r>
              <a:rPr lang="en-IN" sz="3600" b="1" dirty="0" smtClean="0">
                <a:solidFill>
                  <a:schemeClr val="accent6">
                    <a:lumMod val="75000"/>
                  </a:schemeClr>
                </a:solidFill>
                <a:latin typeface="Georgia" pitchFamily="18" charset="0"/>
                <a:ea typeface="+mj-ea"/>
                <a:cs typeface="+mj-cs"/>
              </a:rPr>
              <a:t>phone number</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When the user visits your website and finds the information he needs, you should make it easier for him to reach you by allowing him to tap on the phone number and instantly call you.</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4. Progressive Profiling</a:t>
            </a:r>
            <a:endParaRPr lang="en-IN" sz="3600" b="1" dirty="0" smtClean="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Using this type of forms, you can add a couple of new questions each time, as the system already gathers the data from the previously filled in form.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5. Coupons </a:t>
            </a:r>
            <a:r>
              <a:rPr lang="en-IN" sz="3600" b="1" dirty="0" smtClean="0">
                <a:solidFill>
                  <a:schemeClr val="accent6">
                    <a:lumMod val="75000"/>
                  </a:schemeClr>
                </a:solidFill>
                <a:latin typeface="Georgia" pitchFamily="18" charset="0"/>
                <a:ea typeface="+mj-ea"/>
                <a:cs typeface="+mj-cs"/>
              </a:rPr>
              <a:t>and Discounts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Coupons are a well-known strategy in lead generation, and expansion to the mobile market has simply transferred the platform through which the coupons are </a:t>
            </a:r>
            <a:r>
              <a:rPr lang="en-IN" sz="2800" b="1" dirty="0" smtClean="0">
                <a:solidFill>
                  <a:schemeClr val="accent5">
                    <a:lumMod val="75000"/>
                  </a:schemeClr>
                </a:solidFill>
                <a:ea typeface="Verdana" pitchFamily="34" charset="0"/>
                <a:cs typeface="Verdana" pitchFamily="34" charset="0"/>
              </a:rPr>
              <a:t>redeemed.</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lnSpcReduction="20000"/>
          </a:bodyPr>
          <a:lstStyle/>
          <a:p>
            <a:pPr lvl="0">
              <a:spcBef>
                <a:spcPct val="0"/>
              </a:spcBef>
            </a:pPr>
            <a:r>
              <a:rPr lang="en-IN" sz="3600" b="1" dirty="0" smtClean="0">
                <a:solidFill>
                  <a:schemeClr val="accent6">
                    <a:lumMod val="75000"/>
                  </a:schemeClr>
                </a:solidFill>
                <a:latin typeface="Georgia" pitchFamily="18" charset="0"/>
                <a:ea typeface="+mj-ea"/>
                <a:cs typeface="+mj-cs"/>
              </a:rPr>
              <a:t>6. Create </a:t>
            </a:r>
            <a:r>
              <a:rPr lang="en-IN" sz="3600" b="1" dirty="0" smtClean="0">
                <a:solidFill>
                  <a:schemeClr val="accent6">
                    <a:lumMod val="75000"/>
                  </a:schemeClr>
                </a:solidFill>
                <a:latin typeface="Georgia" pitchFamily="18" charset="0"/>
                <a:ea typeface="+mj-ea"/>
                <a:cs typeface="+mj-cs"/>
              </a:rPr>
              <a:t>a customer Loyalty App or Program</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These apps should offer various types of coupons, discounts and other promotions that are received and redeemed via mobile devices.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969</TotalTime>
  <Words>373</Words>
  <Application>Microsoft Office PowerPoint</Application>
  <PresentationFormat>On-screen Show (4:3)</PresentationFormat>
  <Paragraphs>24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15</cp:revision>
  <dcterms:created xsi:type="dcterms:W3CDTF">2016-12-14T18:14:45Z</dcterms:created>
  <dcterms:modified xsi:type="dcterms:W3CDTF">2016-12-19T14:10:36Z</dcterms:modified>
</cp:coreProperties>
</file>